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668" r:id="rId6"/>
    <p:sldId id="683" r:id="rId7"/>
    <p:sldId id="741" r:id="rId8"/>
    <p:sldId id="742" r:id="rId9"/>
    <p:sldId id="682" r:id="rId10"/>
    <p:sldId id="694" r:id="rId11"/>
    <p:sldId id="695" r:id="rId12"/>
    <p:sldId id="696" r:id="rId13"/>
    <p:sldId id="687" r:id="rId14"/>
    <p:sldId id="697" r:id="rId15"/>
    <p:sldId id="699" r:id="rId16"/>
    <p:sldId id="744" r:id="rId17"/>
    <p:sldId id="700" r:id="rId18"/>
    <p:sldId id="701" r:id="rId19"/>
    <p:sldId id="702" r:id="rId20"/>
    <p:sldId id="703" r:id="rId21"/>
    <p:sldId id="704" r:id="rId22"/>
    <p:sldId id="705" r:id="rId23"/>
    <p:sldId id="706" r:id="rId24"/>
    <p:sldId id="707" r:id="rId25"/>
    <p:sldId id="708" r:id="rId26"/>
    <p:sldId id="709" r:id="rId27"/>
    <p:sldId id="746" r:id="rId28"/>
    <p:sldId id="713" r:id="rId29"/>
    <p:sldId id="714" r:id="rId30"/>
    <p:sldId id="717" r:id="rId31"/>
    <p:sldId id="719" r:id="rId32"/>
    <p:sldId id="720" r:id="rId33"/>
    <p:sldId id="721" r:id="rId34"/>
    <p:sldId id="722" r:id="rId35"/>
    <p:sldId id="723" r:id="rId36"/>
    <p:sldId id="724" r:id="rId37"/>
    <p:sldId id="725" r:id="rId38"/>
    <p:sldId id="726" r:id="rId39"/>
    <p:sldId id="727" r:id="rId40"/>
    <p:sldId id="728" r:id="rId41"/>
    <p:sldId id="729" r:id="rId42"/>
    <p:sldId id="730" r:id="rId43"/>
    <p:sldId id="731" r:id="rId44"/>
    <p:sldId id="747" r:id="rId45"/>
    <p:sldId id="733" r:id="rId46"/>
    <p:sldId id="735" r:id="rId47"/>
    <p:sldId id="736" r:id="rId48"/>
    <p:sldId id="737" r:id="rId49"/>
    <p:sldId id="738" r:id="rId50"/>
    <p:sldId id="739" r:id="rId51"/>
    <p:sldId id="672" r:id="rId52"/>
    <p:sldId id="745" r:id="rId5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41"/>
            <p14:sldId id="742"/>
            <p14:sldId id="682"/>
            <p14:sldId id="694"/>
            <p14:sldId id="695"/>
            <p14:sldId id="696"/>
            <p14:sldId id="687"/>
            <p14:sldId id="697"/>
            <p14:sldId id="699"/>
            <p14:sldId id="744"/>
            <p14:sldId id="700"/>
            <p14:sldId id="701"/>
            <p14:sldId id="702"/>
            <p14:sldId id="703"/>
            <p14:sldId id="704"/>
            <p14:sldId id="705"/>
            <p14:sldId id="706"/>
            <p14:sldId id="707"/>
            <p14:sldId id="708"/>
            <p14:sldId id="709"/>
            <p14:sldId id="746"/>
            <p14:sldId id="713"/>
            <p14:sldId id="714"/>
            <p14:sldId id="717"/>
            <p14:sldId id="719"/>
            <p14:sldId id="720"/>
            <p14:sldId id="721"/>
            <p14:sldId id="722"/>
            <p14:sldId id="723"/>
            <p14:sldId id="724"/>
            <p14:sldId id="725"/>
            <p14:sldId id="726"/>
            <p14:sldId id="727"/>
            <p14:sldId id="728"/>
            <p14:sldId id="729"/>
            <p14:sldId id="730"/>
            <p14:sldId id="731"/>
            <p14:sldId id="747"/>
            <p14:sldId id="733"/>
            <p14:sldId id="735"/>
            <p14:sldId id="736"/>
            <p14:sldId id="737"/>
            <p14:sldId id="738"/>
            <p14:sldId id="739"/>
            <p14:sldId id="672"/>
            <p14:sldId id="745"/>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65230" autoAdjust="0"/>
  </p:normalViewPr>
  <p:slideViewPr>
    <p:cSldViewPr snapToGrid="0">
      <p:cViewPr varScale="1">
        <p:scale>
          <a:sx n="31" d="100"/>
          <a:sy n="31" d="100"/>
        </p:scale>
        <p:origin x="1608" y="2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2015-08-25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media/image1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2015-08-25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r>
              <a:rPr lang="en-US" dirty="0" smtClean="0"/>
              <a:t>Instructor Note: This may sound unusual to ask people in a physical classroom to read this content but it is important that they learn to refer to the documentation. And this entry is particularly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Let's look at a few examples of resources. TBD: Link bad.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a:t>
            </a:r>
            <a:r>
              <a:rPr lang="en-US" baseline="0" dirty="0" smtClean="0"/>
              <a:t>, t</a:t>
            </a:r>
            <a:r>
              <a:rPr lang="en-US" dirty="0" smtClean="0"/>
              <a:t>he </a:t>
            </a:r>
            <a:r>
              <a:rPr lang="en-US" dirty="0" smtClean="0"/>
              <a:t>service named '</a:t>
            </a:r>
            <a:r>
              <a:rPr lang="en-US" dirty="0" err="1" smtClean="0"/>
              <a:t>ntp</a:t>
            </a:r>
            <a:r>
              <a:rPr lang="en-US" dirty="0" smtClean="0"/>
              <a:t>' is enabled and started.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created with content "This company is the property...".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dirty="0" smtClean="0"/>
              <a:t>. Install the editor package of your choice. For example</a:t>
            </a:r>
            <a:r>
              <a:rPr lang="en-US" baseline="0" dirty="0" smtClean="0"/>
              <a:t> </a:t>
            </a:r>
            <a:r>
              <a:rPr lang="en-US" dirty="0" smtClean="0"/>
              <a:t>$ sudo chef-apply -e "package '</a:t>
            </a:r>
            <a:r>
              <a:rPr lang="en-US" dirty="0" err="1" smtClean="0"/>
              <a:t>nano</a:t>
            </a:r>
            <a:r>
              <a:rPr lang="en-US" dirty="0" smtClean="0"/>
              <a:t>'"   </a:t>
            </a:r>
          </a:p>
          <a:p>
            <a:endParaRPr lang="en-US" dirty="0" smtClean="0"/>
          </a:p>
          <a:p>
            <a:r>
              <a:rPr lang="en-US" dirty="0" smtClean="0"/>
              <a:t>In this task, you can replace</a:t>
            </a:r>
            <a:r>
              <a:rPr lang="en-US" baseline="0" dirty="0" smtClean="0"/>
              <a:t> </a:t>
            </a:r>
            <a:r>
              <a:rPr lang="en-US" baseline="0" dirty="0" err="1" smtClean="0"/>
              <a:t>nano</a:t>
            </a:r>
            <a:r>
              <a:rPr lang="en-US" baseline="0" dirty="0" smtClean="0"/>
              <a:t> with emacs or vim.</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a:t>
            </a:r>
            <a:r>
              <a:rPr lang="en-US" dirty="0" smtClean="0"/>
              <a:t>that the editor is installed by again using the `which` command</a:t>
            </a:r>
            <a:r>
              <a:rPr lang="en-US" baseline="0" dirty="0" smtClean="0"/>
              <a:t> followed by either </a:t>
            </a:r>
            <a:r>
              <a:rPr lang="en-US" baseline="0" dirty="0" err="1" smtClean="0"/>
              <a:t>nano</a:t>
            </a:r>
            <a:r>
              <a:rPr lang="en-US" baseline="0" dirty="0" smtClean="0"/>
              <a:t>, emacs or vim.</a:t>
            </a:r>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a:t>
            </a:r>
            <a:r>
              <a:rPr lang="en-US" dirty="0" smtClean="0"/>
              <a:t>. </a:t>
            </a: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 For example, run </a:t>
            </a:r>
            <a:r>
              <a:rPr lang="en-US" b="1" dirty="0" smtClean="0"/>
              <a:t>sudo chef-apply -e "package '</a:t>
            </a:r>
            <a:r>
              <a:rPr lang="en-US" b="1" dirty="0" err="1" smtClean="0"/>
              <a:t>nano</a:t>
            </a:r>
            <a:r>
              <a:rPr lang="en-US" b="1" dirty="0" smtClean="0"/>
              <a:t>'"</a:t>
            </a:r>
          </a:p>
          <a:p>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dirty="0" smtClean="0"/>
              <a:t>2. </a:t>
            </a: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repair--meaning 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t>
            </a:r>
            <a:r>
              <a:rPr lang="en-US" dirty="0" smtClean="0"/>
              <a:t>can use the editor of your choice (vim, nano, emacs) for this group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Use</a:t>
            </a:r>
            <a:r>
              <a:rPr lang="en-US" baseline="0" dirty="0" smtClean="0"/>
              <a:t> </a:t>
            </a:r>
            <a:r>
              <a:rPr lang="en-US" baseline="0" dirty="0" smtClean="0"/>
              <a:t>your </a:t>
            </a:r>
            <a:r>
              <a:rPr lang="en-US" dirty="0" smtClean="0"/>
              <a:t>editor</a:t>
            </a:r>
            <a:r>
              <a:rPr lang="en-US" baseline="0" dirty="0" smtClean="0"/>
              <a:t> to </a:t>
            </a:r>
            <a:r>
              <a:rPr lang="en-US" dirty="0" smtClean="0"/>
              <a:t>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r>
              <a:rPr lang="en-US" dirty="0" smtClean="0"/>
              <a:t>Save the file,</a:t>
            </a:r>
            <a:r>
              <a:rPr lang="en-US" baseline="0" dirty="0" smtClean="0"/>
              <a:t> </a:t>
            </a:r>
            <a:r>
              <a:rPr lang="en-US" dirty="0" smtClean="0"/>
              <a:t>return to the terminal and then run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1" dirty="0" smtClean="0"/>
              <a:t>help</a:t>
            </a:r>
            <a:r>
              <a:rPr lang="en-US" dirty="0" smtClean="0"/>
              <a:t> again, it would</a:t>
            </a:r>
            <a:r>
              <a:rPr lang="en-US" baseline="0" dirty="0" smtClean="0"/>
              <a:t> look</a:t>
            </a:r>
            <a:r>
              <a:rPr lang="en-US" dirty="0" smtClean="0"/>
              <a:t> like we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baseline="0" dirty="0" smtClean="0"/>
              <a:t>T</a:t>
            </a:r>
            <a:r>
              <a:rPr lang="en-US" dirty="0" smtClean="0"/>
              <a:t>ype </a:t>
            </a:r>
            <a:r>
              <a:rPr lang="en-US" b="1" dirty="0" smtClean="0"/>
              <a:t>sudo chef-apply </a:t>
            </a:r>
            <a:r>
              <a:rPr lang="en-US" b="1" dirty="0" err="1" smtClean="0"/>
              <a:t>hello.rb</a:t>
            </a:r>
            <a:r>
              <a:rPr lang="en-US" b="1" baseline="0" dirty="0" smtClean="0"/>
              <a:t> </a:t>
            </a:r>
            <a:r>
              <a:rPr lang="en-US" baseline="0" dirty="0" smtClean="0"/>
              <a:t>to apply the recipe. Y</a:t>
            </a:r>
            <a:r>
              <a:rPr lang="en-US" dirty="0" smtClean="0"/>
              <a:t>ou should see that a file named 'hello.txt' was created and the contents was updated to include your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Use </a:t>
            </a:r>
            <a:r>
              <a:rPr lang="en-US" dirty="0" smtClean="0"/>
              <a:t>the `cat` command with the path of the file, 'hello.txt'</a:t>
            </a:r>
            <a:r>
              <a:rPr lang="en-US" baseline="0" dirty="0" smtClean="0"/>
              <a:t> to </a:t>
            </a:r>
            <a:r>
              <a:rPr lang="en-US" dirty="0" smtClean="0"/>
              <a:t>prove that a file was created.</a:t>
            </a:r>
            <a:r>
              <a:rPr lang="en-US" baseline="0" dirty="0" smtClean="0"/>
              <a:t>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a:t>
            </a:r>
            <a:r>
              <a:rPr lang="en-US" sz="1200" dirty="0" smtClean="0"/>
              <a:t>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sz="1200" dirty="0" smtClean="0"/>
          </a:p>
          <a:p>
            <a:pPr marL="228600" marR="0" indent="-228600" algn="l" defTabSz="1219120" rtl="0" eaLnBrk="1" fontAlgn="auto" latinLnBrk="0" hangingPunct="1">
              <a:lnSpc>
                <a:spcPct val="90000"/>
              </a:lnSpc>
              <a:spcBef>
                <a:spcPts val="0"/>
              </a:spcBef>
              <a:spcAft>
                <a:spcPts val="444"/>
              </a:spcAft>
              <a:buClrTx/>
              <a:buSzTx/>
              <a:buFont typeface="+mj-lt"/>
              <a:buAutoNum type="arabicPeriod"/>
              <a:tabLst/>
              <a:defRPr/>
            </a:pPr>
            <a:r>
              <a:rPr lang="en-US" dirty="0" smtClean="0"/>
              <a:t>Run </a:t>
            </a:r>
            <a:r>
              <a:rPr lang="en-US" b="1" dirty="0" smtClean="0"/>
              <a:t>sudo chef-apply </a:t>
            </a:r>
            <a:r>
              <a:rPr lang="en-US" b="1" dirty="0" err="1" smtClean="0"/>
              <a:t>hello.rb</a:t>
            </a:r>
            <a:endParaRPr lang="en-US" b="1" dirty="0" smtClean="0"/>
          </a:p>
          <a:p>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 There are three command-line editors and one (tbd Sublime) that we can choose from. Each with their own strengths and weaknesses. </a:t>
            </a:r>
          </a:p>
          <a:p>
            <a:endParaRPr lang="en-US" dirty="0" smtClean="0"/>
          </a:p>
          <a:p>
            <a:r>
              <a:rPr lang="en-US" dirty="0" smtClean="0"/>
              <a:t>If you are comfortable using</a:t>
            </a:r>
            <a:r>
              <a:rPr lang="en-US" baseline="0" dirty="0" smtClean="0"/>
              <a:t> Linux/Unix text editors, you can choose Emacs, Nano, or VIM (like vi).</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If you are not </a:t>
            </a:r>
            <a:r>
              <a:rPr lang="en-US" dirty="0" smtClean="0"/>
              <a:t>comfortable using</a:t>
            </a:r>
            <a:r>
              <a:rPr lang="en-US" baseline="0" dirty="0" smtClean="0"/>
              <a:t> Linux/Unix text editors, you can use </a:t>
            </a:r>
            <a:r>
              <a:rPr lang="en-US" dirty="0" smtClean="0"/>
              <a:t>Sublime in remote mode</a:t>
            </a:r>
            <a:r>
              <a:rPr lang="en-US" baseline="0" dirty="0" smtClean="0"/>
              <a:t> when using Chef in this class.</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t>Either way, we will still be installing some text editors in this course</a:t>
            </a:r>
            <a:r>
              <a:rPr lang="en-US" baseline="0" dirty="0" smtClean="0"/>
              <a:t> in order to demonstrate how Chef can easily install packages. In fact, that is the main reason this activity is in this course—so you can see how Chef can be used to install typical packages.</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Assure Windows students that they will be able to use Sublime in this class so they won't have to learn Linux commands. We need to make clear that we are teaching Chef in this course, not Linux or Windows admin.</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a:t>
            </a:r>
            <a:r>
              <a:rPr lang="en-US" sz="1200" dirty="0" smtClean="0"/>
              <a:t>the contents of 'hello.txt.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Write the file and then think about what you expect to see in the output.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run the </a:t>
            </a:r>
            <a:r>
              <a:rPr lang="en-US" sz="1200" b="1" dirty="0" smtClean="0"/>
              <a:t>sudo chef-apply </a:t>
            </a:r>
            <a:r>
              <a:rPr lang="en-US" sz="1200" b="1" dirty="0" err="1" smtClean="0"/>
              <a:t>hello.rb</a:t>
            </a:r>
            <a:r>
              <a:rPr lang="en-US" sz="1200" dirty="0" smtClean="0"/>
              <a:t> command again.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Instructor Note: Just ask the students what the result would be.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Can I delete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here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    </a:t>
            </a:r>
            <a:r>
              <a:rPr lang="en-US" dirty="0" err="1" smtClean="0"/>
              <a:t>tbd</a:t>
            </a:r>
            <a:r>
              <a:rPr lang="en-US" dirty="0" smtClean="0"/>
              <a:t>: left off 10:27 on video.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a:t>
            </a:r>
            <a:r>
              <a:rPr lang="en-US" dirty="0" smtClean="0"/>
              <a:t>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pPr marL="228600" indent="-228600">
              <a:buAutoNum type="arabicPeriod"/>
            </a:pPr>
            <a:r>
              <a:rPr lang="en-US" dirty="0" smtClean="0"/>
              <a:t>Read </a:t>
            </a:r>
            <a:r>
              <a:rPr lang="en-US" dirty="0" smtClean="0"/>
              <a:t>through the file </a:t>
            </a:r>
            <a:r>
              <a:rPr lang="en-US" dirty="0" smtClean="0"/>
              <a:t>Resource documentation.</a:t>
            </a:r>
          </a:p>
          <a:p>
            <a:pPr marL="228600" indent="-228600">
              <a:buAutoNum type="arabicPeriod"/>
            </a:pPr>
            <a:r>
              <a:rPr lang="en-US" dirty="0" smtClean="0"/>
              <a:t>Find </a:t>
            </a:r>
            <a:r>
              <a:rPr lang="en-US" dirty="0" smtClean="0"/>
              <a:t>the list of actions and then see if you can find the default </a:t>
            </a:r>
            <a:r>
              <a:rPr lang="en-US" dirty="0" smtClean="0"/>
              <a:t>one.</a:t>
            </a:r>
          </a:p>
          <a:p>
            <a:pPr marL="228600" indent="-228600">
              <a:buAutoNum type="arabicPeriod"/>
            </a:pPr>
            <a:r>
              <a:rPr lang="en-US" dirty="0" smtClean="0"/>
              <a:t>Find </a:t>
            </a:r>
            <a:r>
              <a:rPr lang="en-US" dirty="0" smtClean="0"/>
              <a:t>the list of attributes and find the default values for mode, owner, and group.</a:t>
            </a:r>
          </a:p>
          <a:p>
            <a:endParaRPr lang="en-US" dirty="0" smtClean="0"/>
          </a:p>
          <a:p>
            <a:r>
              <a:rPr lang="en-US" dirty="0" smtClean="0"/>
              <a:t>The reason </a:t>
            </a:r>
            <a:r>
              <a:rPr lang="en-US" dirty="0" smtClean="0"/>
              <a:t>for doing this is </a:t>
            </a:r>
            <a:r>
              <a:rPr lang="en-US" dirty="0" smtClean="0"/>
              <a:t>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a:t>
            </a:r>
            <a:r>
              <a:rPr lang="en-US" dirty="0" smtClean="0"/>
              <a:t>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1.</a:t>
            </a:r>
            <a:r>
              <a:rPr lang="en-US" baseline="0" dirty="0" smtClean="0"/>
              <a:t> </a:t>
            </a:r>
            <a:r>
              <a:rPr lang="en-US" dirty="0" smtClean="0"/>
              <a:t>Create </a:t>
            </a:r>
            <a:r>
              <a:rPr lang="en-US" dirty="0" smtClean="0"/>
              <a:t>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a:t>
            </a:r>
            <a:r>
              <a:rPr lang="en-US" dirty="0" smtClean="0"/>
              <a:t>editors (</a:t>
            </a:r>
            <a:r>
              <a:rPr lang="en-US" dirty="0" err="1" smtClean="0"/>
              <a:t>nano</a:t>
            </a:r>
            <a:r>
              <a:rPr lang="en-US" dirty="0" smtClean="0"/>
              <a:t>, emacs</a:t>
            </a:r>
            <a:r>
              <a:rPr lang="en-US" baseline="0" dirty="0" smtClean="0"/>
              <a:t> and vim)</a:t>
            </a:r>
            <a:endParaRPr lang="en-US" dirty="0" smtClean="0"/>
          </a:p>
          <a:p>
            <a:pPr marL="171450" indent="-171450">
              <a:buFont typeface="Arial" panose="020B0604020202020204" pitchFamily="34" charset="0"/>
              <a:buChar char="•"/>
            </a:pPr>
            <a:r>
              <a:rPr lang="en-US" dirty="0" smtClean="0"/>
              <a:t>Installs the </a:t>
            </a:r>
            <a:r>
              <a:rPr lang="en-US" dirty="0" smtClean="0"/>
              <a:t>"tree" </a:t>
            </a:r>
            <a:r>
              <a:rPr lang="en-US" dirty="0" smtClean="0"/>
              <a:t>package</a:t>
            </a:r>
          </a:p>
          <a:p>
            <a:pPr marL="171450" indent="-171450">
              <a:buFont typeface="Arial" panose="020B0604020202020204" pitchFamily="34" charset="0"/>
              <a:buChar char="•"/>
            </a:pPr>
            <a:r>
              <a:rPr lang="en-US" dirty="0" smtClean="0"/>
              <a:t>And then creates an MOTD </a:t>
            </a:r>
            <a:r>
              <a:rPr lang="en-US" dirty="0" smtClean="0"/>
              <a:t>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the final version of the `</a:t>
            </a:r>
            <a:r>
              <a:rPr lang="en-US" dirty="0" err="1" smtClean="0"/>
              <a:t>setup.rb</a:t>
            </a:r>
            <a:r>
              <a:rPr lang="en-US" dirty="0" smtClean="0"/>
              <a:t>` file that installs all the editors, our tree package, and creates our MOTD file.</a:t>
            </a:r>
          </a:p>
          <a:p>
            <a:endParaRPr lang="en-US" dirty="0" smtClean="0"/>
          </a:p>
          <a:p>
            <a:pPr marL="171450" indent="-171450">
              <a:buFont typeface="Arial" panose="020B0604020202020204" pitchFamily="34" charset="0"/>
              <a:buChar char="•"/>
            </a:pPr>
            <a:r>
              <a:rPr lang="en-US" dirty="0" smtClean="0"/>
              <a:t>What is the resource definition for this description? `The package named $EDITOR is installed</a:t>
            </a:r>
            <a:r>
              <a:rPr lang="en-US" dirty="0" smtClean="0"/>
              <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What </a:t>
            </a:r>
            <a:r>
              <a:rPr lang="en-US" dirty="0" smtClean="0"/>
              <a:t>is the resource definition for this description? `The package named tree is installed</a:t>
            </a:r>
            <a:r>
              <a:rPr lang="en-US" dirty="0" smtClean="0"/>
              <a:t>.`</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What </a:t>
            </a:r>
            <a:r>
              <a:rPr lang="en-US" dirty="0" smtClean="0"/>
              <a:t>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Run the above command to apply your </a:t>
            </a:r>
            <a:r>
              <a:rPr lang="en-US" dirty="0" err="1" smtClean="0"/>
              <a:t>setup.rb</a:t>
            </a:r>
            <a:r>
              <a:rPr lang="en-US" dirty="0" smtClean="0"/>
              <a:t> recipe.</a:t>
            </a:r>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up this section on resources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r>
              <a:rPr lang="en-US" dirty="0" smtClean="0"/>
              <a:t>?</a:t>
            </a:r>
            <a:endParaRPr lang="en-US" dirty="0" smtClean="0"/>
          </a:p>
          <a:p>
            <a:pPr marL="171450" indent="-171450">
              <a:buFont typeface="Arial" panose="020B0604020202020204" pitchFamily="34" charset="0"/>
              <a:buChar char="•"/>
            </a:pPr>
            <a:r>
              <a:rPr lang="en-US" dirty="0" smtClean="0"/>
              <a:t>What are some other possible examples of resources</a:t>
            </a:r>
            <a:r>
              <a:rPr lang="en-US" dirty="0" smtClean="0"/>
              <a:t>?</a:t>
            </a:r>
            <a:endParaRPr lang="en-US" dirty="0" smtClean="0"/>
          </a:p>
          <a:p>
            <a:pPr marL="171450" indent="-171450">
              <a:buFont typeface="Arial" panose="020B0604020202020204" pitchFamily="34" charset="0"/>
              <a:buChar char="•"/>
            </a:pPr>
            <a:r>
              <a:rPr lang="en-US" dirty="0" smtClean="0"/>
              <a:t>How did the examples resources we wrote describe the desired state of an element of our infrastructure</a:t>
            </a:r>
            <a:r>
              <a:rPr lang="en-US" dirty="0" smtClean="0"/>
              <a:t>?</a:t>
            </a:r>
            <a:endParaRPr lang="en-US" dirty="0" smtClean="0"/>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people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Resources are grouped into recipes, which describe working configurations. For example, a package to install, the location of a template from which to build a file, and a service to be started.</a:t>
            </a:r>
          </a:p>
          <a:p>
            <a:endParaRPr lang="en-US" dirty="0" smtClean="0"/>
          </a:p>
          <a:p>
            <a:r>
              <a:rPr lang="en-US" dirty="0" smtClean="0"/>
              <a:t>Where a resource represents a piece of the system (and its desired state), a provider defines the steps that are needed to bring that piece of the system from its current state into the desired state.</a:t>
            </a:r>
          </a:p>
          <a:p>
            <a:r>
              <a:rPr lang="en-US" dirty="0" smtClean="0"/>
              <a:t>```</a:t>
            </a:r>
          </a:p>
          <a:p>
            <a:endParaRPr lang="en-US" dirty="0" smtClean="0"/>
          </a:p>
          <a:p>
            <a:r>
              <a:rPr lang="en-US" dirty="0" smtClean="0"/>
              <a:t>Resources describe what we want our system to look like AND sound like they do all the work to make it look like that.</a:t>
            </a:r>
          </a:p>
          <a:p>
            <a:endParaRPr lang="en-US" dirty="0" smtClean="0"/>
          </a:p>
          <a:p>
            <a:r>
              <a:rPr lang="en-US" dirty="0" smtClean="0"/>
              <a:t>Let's look at a few examples of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079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TBD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a:t>
            </a:r>
            <a:r>
              <a:rPr lang="en-US" dirty="0" smtClean="0"/>
              <a:t>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smtClean="0"/>
              <a:t>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smtClean="0"/>
              <a:t>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7" y="1590362"/>
            <a:ext cx="557822" cy="354978"/>
          </a:xfrm>
          <a:prstGeom prst="rect">
            <a:avLst/>
          </a:prstGeom>
        </p:spPr>
      </p:pic>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0" cy="2400538"/>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8" y="482873"/>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a:t>
            </a:r>
            <a:r>
              <a:rPr lang="en-US" sz="3733" dirty="0" smtClean="0"/>
              <a:t>files.</a:t>
            </a:r>
            <a:endParaRPr lang="en-US" sz="3733" dirty="0"/>
          </a:p>
          <a:p>
            <a:endParaRPr lang="en-US" sz="3733" dirty="0"/>
          </a:p>
          <a:p>
            <a:r>
              <a:rPr lang="en-US" sz="3733" b="1" dirty="0"/>
              <a:t>chef-apply</a:t>
            </a:r>
            <a:r>
              <a:rPr lang="en-US" sz="3733" dirty="0"/>
              <a:t> is a command-line application that allows us to work with resources and recipes </a:t>
            </a:r>
            <a:r>
              <a:rPr lang="en-US" sz="3733" dirty="0" smtClean="0"/>
              <a:t>files.</a:t>
            </a:r>
            <a:endParaRPr lang="en-US" sz="3733" dirty="0"/>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3" y="3506118"/>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1" y="7483798"/>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endParaRPr lang="en-US" sz="3200" dirty="0" smtClean="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09900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http://docs.chef.io/chef/resources.html#package</a:t>
            </a: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a:cs typeface="Inconsolata"/>
              </a:rPr>
              <a:t>http://docs.chef.io/chef/resources.html#package</a:t>
            </a: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cs typeface="Inconsolata"/>
              </a:rPr>
              <a:t>https</a:t>
            </a:r>
            <a:r>
              <a:rPr lang="en-US" sz="2400" dirty="0">
                <a:cs typeface="Inconsolata"/>
              </a:rPr>
              <a:t>://docs.chef.io/resources.html</a:t>
            </a: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a:t>
            </a:r>
            <a:r>
              <a:rPr lang="en-US" sz="3733" dirty="0" smtClean="0"/>
              <a:t>deleted.</a:t>
            </a:r>
            <a:endParaRPr lang="en-US" sz="3733" dirty="0"/>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https://docs.chef.io/resources.html</a:t>
            </a: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0" y="1318652"/>
            <a:ext cx="1022350" cy="805432"/>
          </a:xfrm>
          <a:prstGeom prst="rect">
            <a:avLst/>
          </a:prstGeom>
        </p:spPr>
      </p:pic>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0"/>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a:t>
            </a:r>
            <a:r>
              <a:rPr lang="en-US" dirty="0" err="1" smtClean="0"/>
              <a:t>usr</a:t>
            </a:r>
            <a:r>
              <a:rPr lang="en-US" dirty="0" smtClean="0"/>
              <a:t>/bin/</a:t>
            </a:r>
            <a:r>
              <a:rPr lang="en-US" dirty="0" err="1" smtClean="0"/>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pic>
        <p:nvPicPr>
          <p:cNvPr id="9" name="Picture 8"/>
          <p:cNvPicPr>
            <a:picLocks noChangeAspect="1"/>
          </p:cNvPicPr>
          <p:nvPr/>
        </p:nvPicPr>
        <p:blipFill>
          <a:blip r:embed="rId3"/>
          <a:stretch>
            <a:fillRect/>
          </a:stretch>
        </p:blipFill>
        <p:spPr>
          <a:xfrm>
            <a:off x="1121104" y="2379627"/>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610" lvl="1" indent="-609585">
              <a:buFont typeface="Wingdings" panose="05000000000000000000" pitchFamily="2" charset="2"/>
              <a:buChar char="Ø"/>
            </a:pPr>
            <a:r>
              <a:rPr lang="en-US" dirty="0" smtClean="0"/>
              <a:t>Use Chef to install packages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would happen if you ran the installation command again?</a:t>
            </a:r>
          </a:p>
          <a:p>
            <a:pPr marL="685783" indent="-685783">
              <a:buFont typeface="+mj-lt"/>
              <a:buAutoNum type="arabicPeriod"/>
            </a:pPr>
            <a:endParaRPr lang="en-US" sz="3733" dirty="0"/>
          </a:p>
          <a:p>
            <a:pPr marL="685783" indent="-685783">
              <a:buFont typeface="+mj-lt"/>
              <a:buAutoNum type="arabicPeriod"/>
            </a:pPr>
            <a:r>
              <a:rPr lang="en-US" sz="3733" dirty="0"/>
              <a:t>What would happen if the package were to become uninstalled</a:t>
            </a:r>
            <a:r>
              <a:rPr lang="en-US" sz="3733" dirty="0" smtClean="0"/>
              <a:t>?</a:t>
            </a:r>
            <a:endParaRPr lang="en-US" sz="3733" dirty="0"/>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p>
          <a:p>
            <a:r>
              <a:rPr lang="en-US" sz="3733" dirty="0"/>
              <a:t>Chef 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53413"/>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sz="3200" dirty="0">
                    <a:solidFill>
                      <a:srgbClr val="000000"/>
                    </a:solidFill>
                  </a:rPr>
                  <a:t>Is package named '</a:t>
                </a:r>
                <a:r>
                  <a:rPr lang="en-US" sz="3200" dirty="0" err="1">
                    <a:solidFill>
                      <a:srgbClr val="000000"/>
                    </a:solidFill>
                  </a:rPr>
                  <a:t>nano</a:t>
                </a:r>
                <a:r>
                  <a:rPr lang="en-US" sz="3200" dirty="0">
                    <a:solidFill>
                      <a:srgbClr val="000000"/>
                    </a:solidFill>
                  </a:rPr>
                  <a:t>'</a:t>
                </a:r>
                <a:br>
                  <a:rPr lang="en-US" sz="3200" dirty="0">
                    <a:solidFill>
                      <a:srgbClr val="000000"/>
                    </a:solidFill>
                  </a:rPr>
                </a:br>
                <a:r>
                  <a:rPr lang="en-US" sz="3200" dirty="0">
                    <a:solidFill>
                      <a:srgbClr val="000000"/>
                    </a:solidFill>
                  </a:rPr>
                  <a:t>installed?</a:t>
                </a:r>
              </a:p>
              <a:p>
                <a:pPr algn="ctr" defTabSz="1218768"/>
                <a:r>
                  <a:rPr lang="en-US" sz="3200"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state</a:t>
                </a:r>
              </a:p>
              <a:p>
                <a:pPr algn="ctr" defTabSz="121876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57144"/>
                <a:ext cx="3033471"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57146"/>
                <a:ext cx="3033469"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2" y="1694329"/>
            <a:ext cx="11297140" cy="1816074"/>
          </a:xfrm>
        </p:spPr>
        <p:txBody>
          <a:bodyPr>
            <a:normAutofit fontScale="90000"/>
          </a:bodyPr>
          <a:lstStyle/>
          <a:p>
            <a:r>
              <a:rPr lang="en-US" dirty="0"/>
              <a:t>Group </a:t>
            </a:r>
            <a:r>
              <a:rPr lang="en-US" dirty="0" smtClean="0"/>
              <a:t>Exercise: Hello</a:t>
            </a:r>
            <a:r>
              <a:rPr lang="en-US" dirty="0" smtClean="0"/>
              <a:t>,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73136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                                    </a:t>
            </a:r>
          </a:p>
          <a:p>
            <a:r>
              <a:rPr lang="en-US" dirty="0"/>
              <a:t>  * file[hello.txt] action create                                                     </a:t>
            </a:r>
          </a:p>
          <a:p>
            <a:r>
              <a:rPr lang="en-US" dirty="0"/>
              <a:t>    - create new file hello.txt                                                       </a:t>
            </a:r>
          </a:p>
          <a:p>
            <a:r>
              <a:rPr lang="en-US" dirty="0"/>
              <a:t>    - update content in file hello.txt from none to 315f5b                            </a:t>
            </a:r>
          </a:p>
          <a:p>
            <a:r>
              <a:rPr lang="en-US" dirty="0"/>
              <a:t>    --- hello.txt       2015-05-11 23:16:05.077570000 +0000                           </a:t>
            </a:r>
          </a:p>
          <a:p>
            <a:r>
              <a:rPr lang="en-US" dirty="0"/>
              <a:t>    +++ ./.hello.txt20150511-1615-14378d5       2015-05-11 23:16:05.077570000 +0000   </a:t>
            </a:r>
          </a:p>
          <a:p>
            <a:r>
              <a:rPr lang="en-US" dirty="0"/>
              <a:t>    @@ -1 +1,2 @@                                                                     </a:t>
            </a:r>
          </a:p>
          <a:p>
            <a:r>
              <a:rPr lang="en-US" dirty="0"/>
              <a:t>    +Hello, world! </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you ran the </a:t>
            </a:r>
            <a:r>
              <a:rPr lang="en-US" sz="3733" dirty="0"/>
              <a:t>command again?</a:t>
            </a:r>
          </a:p>
          <a:p>
            <a:endParaRPr lang="en-US" sz="3733" dirty="0"/>
          </a:p>
          <a:p>
            <a:r>
              <a:rPr lang="en-US" sz="3733" dirty="0" smtClean="0"/>
              <a:t>Again, </a:t>
            </a:r>
            <a:r>
              <a:rPr lang="en-US" sz="3733" dirty="0"/>
              <a:t>before you run the command -- think about it. What are your expectations now from the last time you ran it? </a:t>
            </a:r>
            <a:r>
              <a:rPr lang="en-US" sz="3733" dirty="0" smtClean="0"/>
              <a:t>What will the output look like?</a:t>
            </a:r>
          </a:p>
          <a:p>
            <a:endParaRPr lang="en-US" sz="3733" dirty="0" smtClean="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 in this class:</a:t>
            </a:r>
          </a:p>
          <a:p>
            <a:pPr lvl="1"/>
            <a:endParaRPr lang="en-US" dirty="0" smtClean="0"/>
          </a:p>
          <a:p>
            <a:pPr lvl="1"/>
            <a:r>
              <a:rPr lang="en-US" dirty="0" smtClean="0"/>
              <a:t>Emacs</a:t>
            </a:r>
            <a:endParaRPr lang="en-US" dirty="0"/>
          </a:p>
          <a:p>
            <a:pPr lvl="1"/>
            <a:r>
              <a:rPr lang="en-US" dirty="0" smtClean="0"/>
              <a:t>Nano</a:t>
            </a:r>
          </a:p>
          <a:p>
            <a:pPr lvl="1"/>
            <a:r>
              <a:rPr lang="en-US" dirty="0" smtClean="0"/>
              <a:t>Vim</a:t>
            </a: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22716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would happen </a:t>
            </a:r>
            <a:r>
              <a:rPr lang="en-US" sz="3733" dirty="0" smtClean="0"/>
              <a:t>if the </a:t>
            </a:r>
            <a:r>
              <a:rPr lang="en-US" sz="3733" dirty="0"/>
              <a:t>file contents </a:t>
            </a:r>
            <a:r>
              <a:rPr lang="en-US" sz="3733" dirty="0" smtClean="0"/>
              <a:t>were modified</a:t>
            </a:r>
            <a:r>
              <a:rPr lang="en-US" sz="3733" dirty="0"/>
              <a:t>?</a:t>
            </a:r>
          </a:p>
          <a:p>
            <a:endParaRPr lang="en-US" sz="3733" dirty="0"/>
          </a:p>
          <a:p>
            <a:r>
              <a:rPr lang="en-US" sz="3733" dirty="0"/>
              <a:t>Go ahead and modify the contents of 'hello.txt' with your text editor. Write the file and then think about what you expect to see in the output. Then run the chef-apply command again.</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the </a:t>
            </a:r>
            <a:r>
              <a:rPr lang="en-US" sz="3733" dirty="0"/>
              <a:t>file </a:t>
            </a:r>
            <a:r>
              <a:rPr lang="en-US" sz="3733" dirty="0" smtClean="0"/>
              <a:t>were removed</a:t>
            </a:r>
            <a:r>
              <a:rPr lang="en-US" sz="3733" dirty="0"/>
              <a:t>?</a:t>
            </a:r>
          </a:p>
          <a:p>
            <a:endParaRPr lang="en-US" sz="3733" dirty="0"/>
          </a:p>
          <a:p>
            <a:r>
              <a:rPr lang="en-US" sz="3733" dirty="0"/>
              <a:t>At this </a:t>
            </a:r>
            <a:r>
              <a:rPr lang="en-US" sz="3733" dirty="0" smtClean="0"/>
              <a:t>point, hopefully </a:t>
            </a:r>
            <a:r>
              <a:rPr lang="en-US" sz="3733" dirty="0"/>
              <a:t>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a:t>
            </a:r>
            <a:r>
              <a:rPr lang="en-US" sz="3733" dirty="0"/>
              <a:t>the file permissions (mode), owner, or group </a:t>
            </a:r>
            <a:r>
              <a:rPr lang="en-US" sz="3733" dirty="0" smtClean="0"/>
              <a:t>changed?</a:t>
            </a:r>
            <a:endParaRPr lang="en-US" sz="3733" dirty="0"/>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6" y="2070847"/>
            <a:ext cx="13231906" cy="1358873"/>
          </a:xfrm>
        </p:spPr>
        <p:txBody>
          <a:bodyPr>
            <a:normAutofit fontScale="90000"/>
          </a:bodyPr>
          <a:lstStyle/>
          <a:p>
            <a:r>
              <a:rPr lang="en-US" dirty="0"/>
              <a:t>Group </a:t>
            </a:r>
            <a:r>
              <a:rPr lang="en-US" dirty="0" smtClean="0"/>
              <a:t>Exercise: </a:t>
            </a:r>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smtClean="0">
                <a:hlinkClick r:id="rId3"/>
              </a:rPr>
              <a:t>https</a:t>
            </a:r>
            <a:r>
              <a:rPr lang="en-US" sz="3200" dirty="0">
                <a:hlinkClick r:id="rId3"/>
              </a:rPr>
              <a:t>://</a:t>
            </a:r>
            <a:r>
              <a:rPr lang="en-US" sz="3200" dirty="0" smtClean="0">
                <a:hlinkClick r:id="rId3"/>
              </a:rPr>
              <a:t>docs.chef.io/resources.html</a:t>
            </a:r>
            <a:r>
              <a:rPr lang="en-US" sz="3200" dirty="0" smtClean="0"/>
              <a:t> </a:t>
            </a:r>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t>
            </a:r>
            <a:r>
              <a:rPr lang="en-US" sz="2667" dirty="0" smtClean="0">
                <a:solidFill>
                  <a:schemeClr val="tx1"/>
                </a:solidFill>
              </a:rPr>
              <a:t>action.</a:t>
            </a:r>
            <a:endParaRPr lang="en-US" sz="2667" dirty="0">
              <a:solidFill>
                <a:schemeClr val="tx1"/>
              </a:solidFill>
            </a:endParaRP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"hello.txt"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r>
              <a:rPr lang="en-US" sz="2667" dirty="0" smtClean="0">
                <a:solidFill>
                  <a:srgbClr val="3E4346"/>
                </a:solidFill>
              </a:rPr>
              <a:t>".</a:t>
            </a:r>
            <a:endParaRPr lang="en-US" sz="2667"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The </a:t>
            </a:r>
            <a:r>
              <a:rPr lang="en-US" dirty="0" smtClean="0"/>
              <a:t>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blackWhite">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dirty="0" smtClean="0"/>
              <a:t>Emacs</a:t>
            </a:r>
            <a:endParaRPr lang="en-US" dirty="0"/>
          </a:p>
          <a:p>
            <a:pPr lvl="1"/>
            <a:r>
              <a:rPr lang="en-US" dirty="0" smtClean="0"/>
              <a:t>Nano</a:t>
            </a:r>
          </a:p>
          <a:p>
            <a:pPr lvl="1"/>
            <a:r>
              <a:rPr lang="en-US" dirty="0" smtClean="0"/>
              <a:t>Vim (or vi)</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5387830" y="2472566"/>
            <a:ext cx="9904686" cy="4768330"/>
          </a:xfrm>
          <a:prstGeom prst="rect">
            <a:avLst/>
          </a:prstGeom>
        </p:spPr>
      </p:pic>
    </p:spTree>
    <p:extLst>
      <p:ext uri="{BB962C8B-B14F-4D97-AF65-F5344CB8AC3E}">
        <p14:creationId xmlns:p14="http://schemas.microsoft.com/office/powerpoint/2010/main" val="45789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7894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a:t>
            </a:r>
            <a:r>
              <a:rPr lang="en-US" dirty="0" smtClean="0"/>
              <a:t>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It </a:t>
            </a:r>
            <a:r>
              <a:rPr lang="en-US" dirty="0" smtClean="0"/>
              <a:t>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a:t>
            </a:r>
            <a:r>
              <a:rPr lang="en-US" dirty="0" smtClean="0"/>
              <a:t>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p>
          <a:p>
            <a:endParaRPr lang="en-US" sz="3733" dirty="0"/>
          </a:p>
          <a:p>
            <a:r>
              <a:rPr lang="en-US" sz="3733" dirty="0"/>
              <a:t>The package named tree is installed.</a:t>
            </a:r>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"Property of ...".</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 delete this slide? Resources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4000" dirty="0"/>
              <a:t>A resource is a statement of configuration policy </a:t>
            </a:r>
            <a:r>
              <a:rPr lang="en-US" sz="4000" dirty="0" smtClean="0"/>
              <a:t>that</a:t>
            </a:r>
            <a:endParaRPr lang="en-US" sz="4000" dirty="0"/>
          </a:p>
          <a:p>
            <a:pPr marL="766226" lvl="1" indent="-457200">
              <a:buFont typeface="Wingdings" panose="05000000000000000000" pitchFamily="2" charset="2"/>
              <a:buChar char="Ø"/>
            </a:pPr>
            <a:r>
              <a:rPr lang="en-US" sz="3466" dirty="0" smtClean="0"/>
              <a:t>Describes </a:t>
            </a:r>
            <a:r>
              <a:rPr lang="en-US" sz="3466" dirty="0"/>
              <a:t>the desired state for an item</a:t>
            </a:r>
          </a:p>
          <a:p>
            <a:pPr marL="766226" lvl="1" indent="-457200">
              <a:buFont typeface="Wingdings" panose="05000000000000000000" pitchFamily="2" charset="2"/>
              <a:buChar char="Ø"/>
            </a:pPr>
            <a:r>
              <a:rPr lang="en-US" sz="3466" dirty="0" smtClean="0"/>
              <a:t>Declares </a:t>
            </a:r>
            <a:r>
              <a:rPr lang="en-US" sz="3466" dirty="0"/>
              <a:t>the steps needed to bring that item to the desired state</a:t>
            </a:r>
          </a:p>
          <a:p>
            <a:pPr marL="766226" lvl="1" indent="-457200">
              <a:buFont typeface="Wingdings" panose="05000000000000000000" pitchFamily="2" charset="2"/>
              <a:buChar char="Ø"/>
            </a:pPr>
            <a:r>
              <a:rPr lang="en-US" sz="3466" dirty="0" smtClean="0"/>
              <a:t>Specifies </a:t>
            </a:r>
            <a:r>
              <a:rPr lang="en-US" sz="3466" dirty="0"/>
              <a:t>a resource type—such as package, template, or service</a:t>
            </a:r>
          </a:p>
          <a:p>
            <a:pPr marL="766226" lvl="1" indent="-457200">
              <a:buFont typeface="Wingdings" panose="05000000000000000000" pitchFamily="2" charset="2"/>
              <a:buChar char="Ø"/>
            </a:pPr>
            <a:r>
              <a:rPr lang="en-US" sz="3466" dirty="0" smtClean="0"/>
              <a:t>Lists </a:t>
            </a:r>
            <a:r>
              <a:rPr lang="en-US" sz="3466" dirty="0"/>
              <a:t>additional details (also known as attributes), if necessary</a:t>
            </a:r>
          </a:p>
          <a:p>
            <a:pPr marL="766226" lvl="1" indent="-457200">
              <a:buFont typeface="Wingdings" panose="05000000000000000000" pitchFamily="2" charset="2"/>
              <a:buChar char="Ø"/>
            </a:pPr>
            <a:r>
              <a:rPr lang="en-US" sz="3466" dirty="0" smtClean="0"/>
              <a:t>Tells </a:t>
            </a:r>
            <a:r>
              <a:rPr lang="en-US" sz="3466" dirty="0"/>
              <a:t>the chef-client which action to </a:t>
            </a:r>
            <a:r>
              <a:rPr lang="en-US" sz="3466" dirty="0" smtClean="0"/>
              <a:t>take</a:t>
            </a:r>
          </a:p>
          <a:p>
            <a:pPr marL="766226" lvl="1" indent="-457200">
              <a:buFont typeface="Wingdings" panose="05000000000000000000" pitchFamily="2" charset="2"/>
              <a:buChar char="Ø"/>
            </a:pPr>
            <a:endParaRPr lang="en-US" sz="3466" dirty="0"/>
          </a:p>
          <a:p>
            <a:pPr marL="766226" lvl="1" indent="-457200">
              <a:buFont typeface="Wingdings" panose="05000000000000000000" pitchFamily="2" charset="2"/>
              <a:buChar char="Ø"/>
            </a:pPr>
            <a:r>
              <a:rPr lang="en-US" sz="3466" dirty="0" smtClean="0"/>
              <a:t>TBD- This was placed after Slide 13 but if we rely on the docs it can be deleted.</a:t>
            </a:r>
            <a:endParaRPr lang="en-US" sz="3466"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stretch>
            <a:fillRect/>
          </a:stretch>
        </p:blipFill>
        <p:spPr>
          <a:xfrm>
            <a:off x="14239419" y="6171645"/>
            <a:ext cx="1580284" cy="1580284"/>
          </a:xfrm>
          <a:prstGeom prst="rect">
            <a:avLst/>
          </a:prstGeom>
        </p:spPr>
      </p:pic>
    </p:spTree>
    <p:extLst>
      <p:ext uri="{BB962C8B-B14F-4D97-AF65-F5344CB8AC3E}">
        <p14:creationId xmlns:p14="http://schemas.microsoft.com/office/powerpoint/2010/main" val="178993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Sublime in Remote Mode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latin typeface="Inconsolata"/>
                <a:cs typeface="Inconsolata"/>
              </a:rPr>
              <a:t>TBD</a:t>
            </a:r>
            <a:endParaRPr lang="en-US" dirty="0">
              <a:latin typeface="Inconsolata"/>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Exercise: 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dirty="0" smtClean="0"/>
              <a:t>$ </a:t>
            </a:r>
            <a:r>
              <a:rPr lang="en-US" dirty="0" smtClean="0"/>
              <a:t>which </a:t>
            </a:r>
            <a:r>
              <a:rPr lang="en-US" dirty="0" err="1" smtClean="0"/>
              <a:t>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a:t>
            </a:r>
            <a:r>
              <a:rPr lang="en-US" dirty="0" smtClean="0"/>
              <a:t>which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schemas.openxmlformats.org/package/2006/metadata/core-propertie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13795</TotalTime>
  <Words>4562</Words>
  <Application>Microsoft Office PowerPoint</Application>
  <PresentationFormat>Custom</PresentationFormat>
  <Paragraphs>650</Paragraphs>
  <Slides>48</Slides>
  <Notes>48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ＭＳ Ｐゴシック</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Sublime in Remote Mode</vt:lpstr>
      <vt:lpstr>Group Exercise: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Group Exercise: The file Resource</vt:lpstr>
      <vt:lpstr>Review: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lpstr>TBD – delete this slide? Resources</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1703</cp:revision>
  <cp:lastPrinted>2015-02-07T23:49:10Z</cp:lastPrinted>
  <dcterms:created xsi:type="dcterms:W3CDTF">2012-09-13T17:36:07Z</dcterms:created>
  <dcterms:modified xsi:type="dcterms:W3CDTF">2015-08-25T17:14:56Z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